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5" r:id="rId19"/>
    <p:sldId id="277" r:id="rId20"/>
    <p:sldId id="273" r:id="rId21"/>
    <p:sldId id="276" r:id="rId22"/>
    <p:sldId id="281" r:id="rId23"/>
    <p:sldId id="278" r:id="rId24"/>
    <p:sldId id="279" r:id="rId25"/>
    <p:sldId id="280" r:id="rId26"/>
    <p:sldId id="274" r:id="rId27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slov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22" name="Podnaslov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C1A071-2A74-455A-A49A-8BB21E4AC2F6}" type="datetimeFigureOut">
              <a:rPr lang="sr-Latn-CS" smtClean="0"/>
              <a:pPr/>
              <a:t>17.12.2015</a:t>
            </a:fld>
            <a:endParaRPr lang="hr-HR"/>
          </a:p>
        </p:txBody>
      </p:sp>
      <p:sp>
        <p:nvSpPr>
          <p:cNvPr id="20" name="Rezervirano mjesto podnožja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10" name="Rezervirano mjesto broja slajd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Elipsa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C1A071-2A74-455A-A49A-8BB21E4AC2F6}" type="datetimeFigureOut">
              <a:rPr lang="sr-Latn-CS" smtClean="0"/>
              <a:pPr/>
              <a:t>17.12.2015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C1A071-2A74-455A-A49A-8BB21E4AC2F6}" type="datetimeFigureOut">
              <a:rPr lang="sr-Latn-CS" smtClean="0"/>
              <a:pPr/>
              <a:t>17.12.2015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C1A071-2A74-455A-A49A-8BB21E4AC2F6}" type="datetimeFigureOut">
              <a:rPr lang="sr-Latn-CS" smtClean="0"/>
              <a:pPr/>
              <a:t>17.12.2015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C1A071-2A74-455A-A49A-8BB21E4AC2F6}" type="datetimeFigureOut">
              <a:rPr lang="sr-Latn-CS" smtClean="0"/>
              <a:pPr/>
              <a:t>17.12.2015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0" name="Pravokutnik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C1A071-2A74-455A-A49A-8BB21E4AC2F6}" type="datetimeFigureOut">
              <a:rPr lang="sr-Latn-CS" smtClean="0"/>
              <a:pPr/>
              <a:t>17.12.2015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C1A071-2A74-455A-A49A-8BB21E4AC2F6}" type="datetimeFigureOut">
              <a:rPr lang="sr-Latn-CS" smtClean="0"/>
              <a:pPr/>
              <a:t>17.12.2015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C1A071-2A74-455A-A49A-8BB21E4AC2F6}" type="datetimeFigureOut">
              <a:rPr lang="sr-Latn-CS" smtClean="0"/>
              <a:pPr/>
              <a:t>17.12.2015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utnik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C1A071-2A74-455A-A49A-8BB21E4AC2F6}" type="datetimeFigureOut">
              <a:rPr lang="sr-Latn-CS" smtClean="0"/>
              <a:pPr/>
              <a:t>17.12.2015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6" name="Pravokutnik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C1A071-2A74-455A-A49A-8BB21E4AC2F6}" type="datetimeFigureOut">
              <a:rPr lang="sr-Latn-CS" smtClean="0"/>
              <a:pPr/>
              <a:t>17.12.2015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C1A071-2A74-455A-A49A-8BB21E4AC2F6}" type="datetimeFigureOut">
              <a:rPr lang="sr-Latn-CS" smtClean="0"/>
              <a:pPr/>
              <a:t>17.12.2015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Pravokutnik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hr-HR" smtClean="0"/>
              <a:t>Pritisnite ikonu za dodavanje slike</a:t>
            </a:r>
            <a:endParaRPr kumimoji="0" lang="en-US" dirty="0"/>
          </a:p>
        </p:txBody>
      </p:sp>
      <p:sp>
        <p:nvSpPr>
          <p:cNvPr id="9" name="Dijagram toka: Postupak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Dijagram toka: Postupak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rt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sten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Pravokutnik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Rezervirano mjesto naslova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9" name="Rezervirano mjesto teksta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24" name="Rezervirano mjesto datuma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FDC1A071-2A74-455A-A49A-8BB21E4AC2F6}" type="datetimeFigureOut">
              <a:rPr lang="sr-Latn-CS" smtClean="0"/>
              <a:pPr/>
              <a:t>17.12.2015</a:t>
            </a:fld>
            <a:endParaRPr lang="hr-HR"/>
          </a:p>
        </p:txBody>
      </p:sp>
      <p:sp>
        <p:nvSpPr>
          <p:cNvPr id="10" name="Rezervirano mjesto podnožja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hr-HR"/>
          </a:p>
        </p:txBody>
      </p:sp>
      <p:sp>
        <p:nvSpPr>
          <p:cNvPr id="22" name="Rezervirano mjesto broja slajda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5" name="Pravokutnik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accent4">
                    <a:lumMod val="75000"/>
                  </a:schemeClr>
                </a:solidFill>
              </a:rPr>
              <a:t>PRIJATELJI MALOG DOMA</a:t>
            </a:r>
            <a:endParaRPr lang="hr-HR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4243232"/>
          </a:xfrm>
        </p:spPr>
        <p:txBody>
          <a:bodyPr>
            <a:normAutofit/>
          </a:bodyPr>
          <a:lstStyle/>
          <a:p>
            <a:r>
              <a:rPr lang="hr-HR" sz="3200" dirty="0" smtClean="0">
                <a:solidFill>
                  <a:srgbClr val="00B050"/>
                </a:solidFill>
              </a:rPr>
              <a:t>Š</a:t>
            </a:r>
            <a:r>
              <a:rPr lang="hr-HR" sz="3200" dirty="0" smtClean="0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hr-HR" sz="3200" dirty="0" smtClean="0">
                <a:solidFill>
                  <a:schemeClr val="accent4">
                    <a:lumMod val="75000"/>
                  </a:schemeClr>
                </a:solidFill>
              </a:rPr>
              <a:t>r</a:t>
            </a:r>
            <a:r>
              <a:rPr lang="hr-HR" sz="3200" dirty="0" smtClean="0">
                <a:solidFill>
                  <a:schemeClr val="accent5">
                    <a:lumMod val="75000"/>
                  </a:schemeClr>
                </a:solidFill>
              </a:rPr>
              <a:t>e</a:t>
            </a:r>
            <a:r>
              <a:rPr lang="hr-HR" sz="3200" dirty="0" smtClean="0">
                <a:solidFill>
                  <a:srgbClr val="00B050"/>
                </a:solidFill>
              </a:rPr>
              <a:t>n</a:t>
            </a:r>
            <a:r>
              <a:rPr lang="hr-HR" sz="3200" dirty="0" smtClean="0">
                <a:solidFill>
                  <a:schemeClr val="bg2">
                    <a:lumMod val="50000"/>
                  </a:schemeClr>
                </a:solidFill>
              </a:rPr>
              <a:t>e</a:t>
            </a:r>
            <a:r>
              <a:rPr lang="hr-HR" sz="3200" dirty="0" smtClean="0"/>
              <a:t> </a:t>
            </a:r>
            <a:r>
              <a:rPr lang="hr-HR" sz="3200" dirty="0" smtClean="0">
                <a:solidFill>
                  <a:srgbClr val="00B0F0"/>
                </a:solidFill>
              </a:rPr>
              <a:t>n</a:t>
            </a:r>
            <a:r>
              <a:rPr lang="hr-HR" sz="3200" dirty="0" smtClean="0">
                <a:solidFill>
                  <a:srgbClr val="92D050"/>
                </a:solidFill>
              </a:rPr>
              <a:t>a</a:t>
            </a:r>
            <a:r>
              <a:rPr lang="hr-HR" sz="3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r</a:t>
            </a:r>
            <a:r>
              <a:rPr lang="hr-HR" sz="3200" dirty="0" smtClean="0">
                <a:solidFill>
                  <a:srgbClr val="7030A0"/>
                </a:solidFill>
              </a:rPr>
              <a:t>u</a:t>
            </a:r>
            <a:r>
              <a:rPr lang="hr-HR" sz="3200" dirty="0" smtClean="0">
                <a:solidFill>
                  <a:schemeClr val="accent1"/>
                </a:solidFill>
              </a:rPr>
              <a:t>k</a:t>
            </a:r>
            <a:r>
              <a:rPr lang="hr-HR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</a:t>
            </a:r>
            <a:r>
              <a:rPr lang="hr-HR" sz="3200" dirty="0" smtClean="0">
                <a:solidFill>
                  <a:schemeClr val="accent2">
                    <a:lumMod val="75000"/>
                  </a:schemeClr>
                </a:solidFill>
              </a:rPr>
              <a:t>i</a:t>
            </a:r>
            <a:r>
              <a:rPr lang="hr-HR" sz="3200" dirty="0" smtClean="0">
                <a:solidFill>
                  <a:srgbClr val="00B0F0"/>
                </a:solidFill>
              </a:rPr>
              <a:t>c</a:t>
            </a:r>
            <a:r>
              <a:rPr lang="hr-HR" sz="3200" dirty="0" smtClean="0">
                <a:solidFill>
                  <a:srgbClr val="00B050"/>
                </a:solidFill>
              </a:rPr>
              <a:t>e</a:t>
            </a:r>
            <a:r>
              <a:rPr lang="hr-HR" sz="3200" dirty="0" smtClean="0"/>
              <a:t> </a:t>
            </a:r>
            <a:r>
              <a:rPr lang="hr-HR" sz="3200" dirty="0" smtClean="0">
                <a:solidFill>
                  <a:schemeClr val="accent1">
                    <a:lumMod val="75000"/>
                  </a:schemeClr>
                </a:solidFill>
              </a:rPr>
              <a:t>p</a:t>
            </a:r>
            <a:r>
              <a:rPr lang="hr-HR" sz="3200" dirty="0" smtClean="0">
                <a:solidFill>
                  <a:srgbClr val="7030A0"/>
                </a:solidFill>
              </a:rPr>
              <a:t>r</a:t>
            </a:r>
            <a:r>
              <a:rPr lang="hr-HR" sz="3200" dirty="0" smtClean="0">
                <a:solidFill>
                  <a:schemeClr val="accent4"/>
                </a:solidFill>
              </a:rPr>
              <a:t>i</a:t>
            </a:r>
            <a:r>
              <a:rPr lang="hr-HR" sz="3200" dirty="0" smtClean="0">
                <a:solidFill>
                  <a:schemeClr val="accent5">
                    <a:lumMod val="75000"/>
                  </a:schemeClr>
                </a:solidFill>
              </a:rPr>
              <a:t>j</a:t>
            </a:r>
            <a:r>
              <a:rPr lang="hr-HR" sz="3200" dirty="0" smtClean="0">
                <a:solidFill>
                  <a:schemeClr val="bg2">
                    <a:lumMod val="50000"/>
                  </a:schemeClr>
                </a:solidFill>
              </a:rPr>
              <a:t>a</a:t>
            </a:r>
            <a:r>
              <a:rPr lang="hr-HR" sz="3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t</a:t>
            </a:r>
            <a:r>
              <a:rPr lang="hr-HR" sz="3200" dirty="0" smtClean="0">
                <a:solidFill>
                  <a:schemeClr val="accent3">
                    <a:lumMod val="75000"/>
                  </a:schemeClr>
                </a:solidFill>
              </a:rPr>
              <a:t>e</a:t>
            </a:r>
            <a:r>
              <a:rPr lang="hr-HR" sz="3200" dirty="0" smtClean="0">
                <a:solidFill>
                  <a:srgbClr val="92D050"/>
                </a:solidFill>
              </a:rPr>
              <a:t>lj</a:t>
            </a:r>
            <a:r>
              <a:rPr lang="hr-HR" sz="3200" dirty="0" smtClean="0">
                <a:solidFill>
                  <a:srgbClr val="00B050"/>
                </a:solidFill>
              </a:rPr>
              <a:t>s</a:t>
            </a:r>
            <a:r>
              <a:rPr lang="hr-HR" sz="3200" dirty="0" smtClean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hr-HR" sz="3200" dirty="0" smtClean="0">
                <a:solidFill>
                  <a:srgbClr val="00B0F0"/>
                </a:solidFill>
              </a:rPr>
              <a:t>v</a:t>
            </a:r>
            <a:r>
              <a:rPr lang="hr-HR" sz="3200" dirty="0" smtClean="0">
                <a:solidFill>
                  <a:srgbClr val="0070C0"/>
                </a:solidFill>
              </a:rPr>
              <a:t>a   </a:t>
            </a:r>
          </a:p>
          <a:p>
            <a:endParaRPr lang="hr-HR" sz="3200" dirty="0" smtClean="0">
              <a:solidFill>
                <a:srgbClr val="0070C0"/>
              </a:solidFill>
            </a:endParaRPr>
          </a:p>
          <a:p>
            <a:endParaRPr lang="hr-HR" sz="3200" dirty="0" smtClean="0">
              <a:solidFill>
                <a:srgbClr val="0070C0"/>
              </a:solidFill>
            </a:endParaRPr>
          </a:p>
          <a:p>
            <a:endParaRPr lang="hr-HR" sz="3200" dirty="0" smtClean="0">
              <a:solidFill>
                <a:srgbClr val="0070C0"/>
              </a:solidFill>
            </a:endParaRPr>
          </a:p>
          <a:p>
            <a:endParaRPr lang="hr-HR" sz="3200" dirty="0" smtClean="0">
              <a:solidFill>
                <a:srgbClr val="0070C0"/>
              </a:solidFill>
            </a:endParaRPr>
          </a:p>
          <a:p>
            <a:endParaRPr lang="hr-HR" sz="3200" dirty="0" smtClean="0">
              <a:solidFill>
                <a:srgbClr val="0070C0"/>
              </a:solidFill>
            </a:endParaRPr>
          </a:p>
          <a:p>
            <a:r>
              <a:rPr lang="hr-HR" sz="1800" dirty="0" smtClean="0">
                <a:solidFill>
                  <a:srgbClr val="0070C0"/>
                </a:solidFill>
              </a:rPr>
              <a:t>Prikaz projekta</a:t>
            </a:r>
          </a:p>
          <a:p>
            <a:r>
              <a:rPr lang="hr-HR" sz="1800" dirty="0" smtClean="0">
                <a:solidFill>
                  <a:schemeClr val="accent6">
                    <a:lumMod val="75000"/>
                  </a:schemeClr>
                </a:solidFill>
              </a:rPr>
              <a:t>Anita Dujela, Osnovna škola Srinjine, 2015.</a:t>
            </a:r>
            <a:endParaRPr lang="hr-HR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400" dirty="0" smtClean="0"/>
              <a:t>Likovni rad za prijatelja – </a:t>
            </a:r>
            <a:r>
              <a:rPr lang="hr-HR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Rainbow of Happiness</a:t>
            </a:r>
            <a:endParaRPr lang="hr-HR" sz="2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50" name="Picture 2" descr="C:\Documents and Settings\Korisnik\My Documents\SLIKE\SLIKE MALI DOM\20150521_09182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628800"/>
            <a:ext cx="3657600" cy="2743200"/>
          </a:xfrm>
          <a:prstGeom prst="rect">
            <a:avLst/>
          </a:prstGeom>
          <a:noFill/>
        </p:spPr>
      </p:pic>
      <p:pic>
        <p:nvPicPr>
          <p:cNvPr id="2051" name="Picture 3" descr="C:\Documents and Settings\Korisnik\My Documents\SLIKE\SLIKE MALI DOM\20150521_09165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3068960"/>
            <a:ext cx="3657600" cy="274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400" dirty="0" smtClean="0"/>
              <a:t>Likovni rad za prijatelja – </a:t>
            </a:r>
            <a:r>
              <a:rPr lang="hr-HR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Rainbow of Happiness</a:t>
            </a:r>
            <a:endParaRPr lang="hr-HR" sz="2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074" name="Picture 2" descr="C:\Documents and Settings\Korisnik\My Documents\SLIKE\SLIKE MALI DOM\20150514_10233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14872" y="1524000"/>
            <a:ext cx="3498056" cy="4664075"/>
          </a:xfrm>
          <a:prstGeom prst="rect">
            <a:avLst/>
          </a:prstGeom>
          <a:noFill/>
        </p:spPr>
      </p:pic>
      <p:pic>
        <p:nvPicPr>
          <p:cNvPr id="3076" name="Picture 4" descr="C:\Documents and Settings\Korisnik\My Documents\SLIKE\SLIKE MALI DOM\20150521_0930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0972800" y="-8229600"/>
            <a:ext cx="1809600" cy="1357200"/>
          </a:xfrm>
          <a:prstGeom prst="rect">
            <a:avLst/>
          </a:prstGeom>
          <a:noFill/>
        </p:spPr>
      </p:pic>
      <p:pic>
        <p:nvPicPr>
          <p:cNvPr id="3080" name="Picture 8" descr="C:\Documents and Settings\Korisnik\My Documents\SLIKE\SLIKE MALI DOM\20150521_09275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6622" y="1524000"/>
            <a:ext cx="3498056" cy="4664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AKTIVNOSTI SA UČENICIMA</a:t>
            </a:r>
            <a:endParaRPr lang="hr-HR" dirty="0"/>
          </a:p>
        </p:txBody>
      </p:sp>
      <p:pic>
        <p:nvPicPr>
          <p:cNvPr id="5" name="Rezervirano mjesto slike 4" descr="image-e7a19b4735db5bbaa961b0618ce10ee96c5f69d43f529a8923ad7301807eb02b-V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0178" b="20178"/>
          <a:stretch>
            <a:fillRect/>
          </a:stretch>
        </p:blipFill>
        <p:spPr/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8200" y="4509120"/>
            <a:ext cx="4419600" cy="1053480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hr-HR" sz="2000" dirty="0" smtClean="0"/>
              <a:t>Razredni odjel, </a:t>
            </a:r>
            <a:r>
              <a:rPr lang="hr-HR" sz="2000" dirty="0" smtClean="0"/>
              <a:t>2.r</a:t>
            </a:r>
          </a:p>
          <a:p>
            <a:pPr>
              <a:lnSpc>
                <a:spcPct val="100000"/>
              </a:lnSpc>
            </a:pPr>
            <a:r>
              <a:rPr lang="hr-HR" sz="2000" dirty="0" smtClean="0"/>
              <a:t>Integrirana nastava: hrvatski-engleski jezik</a:t>
            </a:r>
            <a:endParaRPr lang="hr-HR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400" dirty="0" smtClean="0"/>
              <a:t>Moja slikovnica za prijatelja – </a:t>
            </a:r>
            <a:r>
              <a:rPr lang="hr-HR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Hello, This is Me!</a:t>
            </a:r>
            <a:endParaRPr lang="hr-HR" sz="2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Rezervirano mjesto sadržaja 5" descr="unnamed (3)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985846" y="1447800"/>
            <a:ext cx="6397858" cy="48006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400" dirty="0" smtClean="0"/>
              <a:t>Moja slikovnica za prijatelja – </a:t>
            </a:r>
            <a:r>
              <a:rPr lang="hr-HR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Hello, This is Me!</a:t>
            </a:r>
            <a:endParaRPr lang="hr-HR" sz="2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Rezervirano mjesto sadržaja 4" descr="image-fe8ef0636675116af3aec2aaec195f69fd238d751c3c316c090b5a49d2db75d2-V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514872" y="1524000"/>
            <a:ext cx="3498056" cy="4664075"/>
          </a:xfrm>
        </p:spPr>
      </p:pic>
      <p:pic>
        <p:nvPicPr>
          <p:cNvPr id="6" name="Rezervirano mjesto sadržaja 5" descr="image-9c199ac571ec92b495c279958cd0218892bfd3b8a759438181a5ea3a5d120003-V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5356622" y="1524000"/>
            <a:ext cx="3498056" cy="4664075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AKTIVNOSTI SA UČENICIMA</a:t>
            </a:r>
            <a:endParaRPr lang="hr-HR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hr-HR" sz="2000" dirty="0" smtClean="0"/>
              <a:t>Plesna skupina (1.-4. razred</a:t>
            </a:r>
            <a:r>
              <a:rPr lang="hr-HR" sz="2000" dirty="0" smtClean="0"/>
              <a:t>)</a:t>
            </a:r>
          </a:p>
          <a:p>
            <a:pPr>
              <a:lnSpc>
                <a:spcPct val="100000"/>
              </a:lnSpc>
            </a:pPr>
            <a:r>
              <a:rPr lang="hr-HR" sz="2000" dirty="0" smtClean="0"/>
              <a:t>Koreografija sa elementima TZK</a:t>
            </a:r>
            <a:endParaRPr lang="hr-HR" sz="2000" dirty="0"/>
          </a:p>
        </p:txBody>
      </p:sp>
      <p:pic>
        <p:nvPicPr>
          <p:cNvPr id="5122" name="Picture 2" descr="C:\Documents and Settings\Korisnik\My Documents\SLIKE\SLIKE MALI DOM\20150514_121010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2846" r="2846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400" dirty="0" smtClean="0"/>
              <a:t>Plesna koreografija - </a:t>
            </a:r>
            <a:r>
              <a:rPr lang="hr-HR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Happy</a:t>
            </a:r>
            <a:endParaRPr lang="hr-HR" sz="2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Rezervirano mjesto sadržaja 3" descr="20150514_12102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984375" y="1447800"/>
            <a:ext cx="6400800" cy="480060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400" dirty="0" smtClean="0"/>
              <a:t>Plesna koreografija – </a:t>
            </a:r>
            <a:r>
              <a:rPr lang="hr-HR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Kad si sretan</a:t>
            </a:r>
            <a:endParaRPr lang="hr-HR" sz="2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Rezervirano mjesto sadržaja 4" descr="20150514_120219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403648" y="1628800"/>
            <a:ext cx="3657600" cy="2743200"/>
          </a:xfrm>
        </p:spPr>
      </p:pic>
      <p:pic>
        <p:nvPicPr>
          <p:cNvPr id="6" name="Rezervirano mjesto sadržaja 5" descr="20150514_121226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5220072" y="2996952"/>
            <a:ext cx="3657600" cy="274320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AKTIVNOSTI SA UČENICIMA</a:t>
            </a:r>
            <a:endParaRPr lang="hr-HR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hr-HR" sz="2000" dirty="0" smtClean="0"/>
              <a:t>Razredni odjel, </a:t>
            </a:r>
            <a:r>
              <a:rPr lang="hr-HR" sz="2000" dirty="0" smtClean="0"/>
              <a:t>5.b</a:t>
            </a:r>
          </a:p>
          <a:p>
            <a:pPr>
              <a:lnSpc>
                <a:spcPct val="100000"/>
              </a:lnSpc>
            </a:pPr>
            <a:r>
              <a:rPr lang="hr-HR" sz="2000" dirty="0" smtClean="0"/>
              <a:t>Sat razrednika</a:t>
            </a:r>
            <a:endParaRPr lang="hr-HR" sz="2000" dirty="0"/>
          </a:p>
        </p:txBody>
      </p:sp>
      <p:pic>
        <p:nvPicPr>
          <p:cNvPr id="7" name="Rezervirano mjesto slike 6" descr="20150522_14164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2846" r="2846"/>
          <a:stretch>
            <a:fillRect/>
          </a:stretch>
        </p:blipFill>
        <p:spPr/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400" dirty="0" smtClean="0"/>
              <a:t>Pismo prijatelju</a:t>
            </a:r>
            <a:endParaRPr lang="hr-HR" sz="2400" dirty="0"/>
          </a:p>
        </p:txBody>
      </p:sp>
      <p:pic>
        <p:nvPicPr>
          <p:cNvPr id="8" name="Rezervirano mjesto sadržaja 7" descr="20150522_14114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984375" y="1447800"/>
            <a:ext cx="6400800" cy="48006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MALI DOM – sretna obitelj za siročad i napuštenu djecu</a:t>
            </a:r>
            <a:endParaRPr lang="hr-HR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hr-HR" sz="2000" dirty="0" smtClean="0"/>
              <a:t>LOWER SUBUKIA, KENIJA</a:t>
            </a:r>
            <a:endParaRPr lang="hr-HR" sz="2000" dirty="0"/>
          </a:p>
        </p:txBody>
      </p:sp>
      <p:pic>
        <p:nvPicPr>
          <p:cNvPr id="5" name="Rezervirano mjesto slike 4" descr="fra Miro Babić mali dom misija afrika sirotište misionar škola crkva u misiji"/>
          <p:cNvPicPr>
            <a:picLocks noGrp="1"/>
          </p:cNvPicPr>
          <p:nvPr>
            <p:ph type="pic" idx="1"/>
          </p:nvPr>
        </p:nvPicPr>
        <p:blipFill>
          <a:blip r:embed="rId3" cstate="print"/>
          <a:srcRect l="8085" r="8085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796136" y="1066800"/>
            <a:ext cx="2833960" cy="1714128"/>
          </a:xfrm>
          <a:blipFill>
            <a:blip r:embed="rId2" cstate="print"/>
            <a:stretch>
              <a:fillRect/>
            </a:stretch>
          </a:blipFill>
        </p:spPr>
        <p:txBody>
          <a:bodyPr/>
          <a:lstStyle/>
          <a:p>
            <a:r>
              <a:rPr lang="hr-HR" b="0" dirty="0" smtClean="0">
                <a:solidFill>
                  <a:schemeClr val="accent6">
                    <a:lumMod val="75000"/>
                  </a:schemeClr>
                </a:solidFill>
              </a:rPr>
              <a:t>PRIKUPLJANJE DONACIJA</a:t>
            </a:r>
            <a:endParaRPr lang="hr-HR" b="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hr-HR" sz="2000" dirty="0" smtClean="0"/>
              <a:t>Narukvica prijateljstva (25,00kn)</a:t>
            </a:r>
          </a:p>
          <a:p>
            <a:r>
              <a:rPr lang="hr-HR" sz="2000" dirty="0" smtClean="0"/>
              <a:t>Učenici (1.-8. razreda)</a:t>
            </a:r>
            <a:endParaRPr lang="hr-HR" sz="2000" dirty="0"/>
          </a:p>
        </p:txBody>
      </p:sp>
      <p:pic>
        <p:nvPicPr>
          <p:cNvPr id="5" name="Rezervirano mjesto slike 11" descr="mali dom narukvice prijateljstva friendship bracelets fra Miro Babić misija Afrika"/>
          <p:cNvPicPr>
            <a:picLocks noGrp="1"/>
          </p:cNvPicPr>
          <p:nvPr>
            <p:ph type="pic" idx="1"/>
          </p:nvPr>
        </p:nvPicPr>
        <p:blipFill>
          <a:blip r:embed="rId3" cstate="print"/>
          <a:srcRect t="5676" b="5676"/>
          <a:stretch>
            <a:fillRect/>
          </a:stretch>
        </p:blipFill>
        <p:spPr bwMode="auto">
          <a:xfrm>
            <a:off x="827584" y="1052736"/>
            <a:ext cx="4419600" cy="3514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ravokutnik 6"/>
          <p:cNvSpPr/>
          <p:nvPr/>
        </p:nvSpPr>
        <p:spPr>
          <a:xfrm>
            <a:off x="5868144" y="3933056"/>
            <a:ext cx="2736304" cy="175432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hr-HR" dirty="0" smtClean="0"/>
              <a:t>                                      </a:t>
            </a:r>
          </a:p>
          <a:p>
            <a:pPr algn="r"/>
            <a:endParaRPr lang="hr-HR" dirty="0" smtClean="0"/>
          </a:p>
          <a:p>
            <a:pPr algn="r"/>
            <a:endParaRPr lang="hr-HR" dirty="0" smtClean="0"/>
          </a:p>
          <a:p>
            <a:pPr algn="r"/>
            <a:r>
              <a:rPr lang="hr-HR" dirty="0" smtClean="0"/>
              <a:t>    MI SMO PRIJATELJI </a:t>
            </a:r>
          </a:p>
          <a:p>
            <a:pPr algn="r"/>
            <a:r>
              <a:rPr lang="hr-HR" dirty="0" smtClean="0"/>
              <a:t>MALOG DOMA</a:t>
            </a:r>
            <a:br>
              <a:rPr lang="hr-HR" dirty="0" smtClean="0"/>
            </a:br>
            <a:r>
              <a:rPr lang="hr-HR" dirty="0" smtClean="0"/>
              <a:t>Friends with Small Home</a:t>
            </a:r>
            <a:endParaRPr lang="hr-HR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400" dirty="0" smtClean="0"/>
              <a:t>Poklon paket za djecu </a:t>
            </a:r>
            <a:endParaRPr lang="hr-HR" sz="2400" dirty="0"/>
          </a:p>
        </p:txBody>
      </p:sp>
      <p:pic>
        <p:nvPicPr>
          <p:cNvPr id="12" name="Rezervirano mjesto sadržaja 11" descr="unnamed (2)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76850" y="2483807"/>
            <a:ext cx="3657600" cy="2744461"/>
          </a:xfrm>
        </p:spPr>
      </p:pic>
      <p:pic>
        <p:nvPicPr>
          <p:cNvPr id="11" name="Rezervirano mjesto sadržaja 10" descr="unnamed (1)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1514872" y="1524000"/>
            <a:ext cx="3498056" cy="4664075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hr-HR" sz="2000" b="0" dirty="0" smtClean="0"/>
              <a:t>Interes djece i roditelja</a:t>
            </a:r>
            <a:br>
              <a:rPr lang="hr-HR" sz="2000" b="0" dirty="0" smtClean="0"/>
            </a:br>
            <a:r>
              <a:rPr lang="hr-HR" sz="2000" b="0" dirty="0" smtClean="0"/>
              <a:t>zadovoljstvo sudionika i raspon aktivnosti</a:t>
            </a:r>
            <a:br>
              <a:rPr lang="hr-HR" sz="2000" b="0" dirty="0" smtClean="0"/>
            </a:br>
            <a:r>
              <a:rPr lang="hr-HR" sz="2000" b="0" dirty="0" smtClean="0"/>
              <a:t>prikupljeni iznos donacije</a:t>
            </a:r>
            <a:br>
              <a:rPr lang="hr-HR" sz="2000" b="0" dirty="0" smtClean="0"/>
            </a:br>
            <a:r>
              <a:rPr lang="hr-HR" sz="2000" b="0" dirty="0" smtClean="0"/>
              <a:t>dojmovi djece i volontera malog doma</a:t>
            </a:r>
            <a:endParaRPr lang="hr-HR" sz="2000" b="0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sz="2400" b="1" dirty="0" smtClean="0"/>
              <a:t>EVALUACIJA</a:t>
            </a:r>
            <a:endParaRPr lang="hr-HR" sz="2400" b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400" dirty="0" smtClean="0"/>
              <a:t>Paket za nas </a:t>
            </a:r>
            <a:r>
              <a:rPr lang="hr-HR" sz="2400" dirty="0" smtClean="0">
                <a:sym typeface="Wingdings" pitchFamily="2" charset="2"/>
              </a:rPr>
              <a:t></a:t>
            </a:r>
            <a:endParaRPr lang="hr-HR" sz="2400" dirty="0"/>
          </a:p>
        </p:txBody>
      </p:sp>
      <p:pic>
        <p:nvPicPr>
          <p:cNvPr id="5" name="Rezervirano mjesto sadržaja 4" descr="20150609_095817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835696" y="1916832"/>
            <a:ext cx="2841104" cy="3788139"/>
          </a:xfrm>
        </p:spPr>
      </p:pic>
      <p:pic>
        <p:nvPicPr>
          <p:cNvPr id="8" name="Rezervirano mjesto sadržaja 7" descr="20150609_102316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5076056" y="1196752"/>
            <a:ext cx="3657600" cy="2880320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Documents and Settings\Korisnik\My Documents\PROJEKTI\PROJEKT MALI DOM\MALI DOM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267744" y="188640"/>
            <a:ext cx="4680520" cy="64370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400" dirty="0" smtClean="0"/>
              <a:t>Prijateljstvo koje se nastavlja…</a:t>
            </a:r>
            <a:endParaRPr lang="hr-HR" sz="2400" dirty="0"/>
          </a:p>
        </p:txBody>
      </p:sp>
      <p:pic>
        <p:nvPicPr>
          <p:cNvPr id="4" name="Rezervirano mjesto sadržaja 3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700808"/>
            <a:ext cx="7499350" cy="4234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331640" y="5013176"/>
            <a:ext cx="749808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hr-HR" sz="2000" b="1" dirty="0" smtClean="0"/>
              <a:t>HVALA VAM DO NEBA NA DONACIJI PRIJATELJSTVA!</a:t>
            </a:r>
            <a:r>
              <a:rPr lang="hr-HR" sz="2000" dirty="0" smtClean="0"/>
              <a:t/>
            </a:r>
            <a:br>
              <a:rPr lang="hr-HR" sz="2000" dirty="0" smtClean="0"/>
            </a:br>
            <a:r>
              <a:rPr lang="hr-HR" sz="2000" b="1" dirty="0" smtClean="0"/>
              <a:t>I HVALA ŠTO ĆETE NOSEĆI NARUKVICE ŠIRITI PRIČU O OVOJ MISIJI!</a:t>
            </a:r>
            <a:endParaRPr lang="hr-HR" sz="2000" dirty="0"/>
          </a:p>
        </p:txBody>
      </p:sp>
      <p:pic>
        <p:nvPicPr>
          <p:cNvPr id="3" name="Slika 2" descr="fra Miro Babić mali dom misija afrika sirotište misionar škola crkva u misiji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836712"/>
            <a:ext cx="5760720" cy="3836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200" dirty="0" smtClean="0"/>
              <a:t>OSNOVNA NAMJENA PROJEKTA</a:t>
            </a:r>
            <a:endParaRPr lang="hr-HR" sz="2200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8200" y="2996952"/>
            <a:ext cx="4419600" cy="2565648"/>
          </a:xfrm>
        </p:spPr>
        <p:txBody>
          <a:bodyPr>
            <a:normAutofit/>
          </a:bodyPr>
          <a:lstStyle/>
          <a:p>
            <a:endParaRPr lang="hr-HR" sz="2000" dirty="0" smtClean="0"/>
          </a:p>
          <a:p>
            <a:endParaRPr lang="hr-HR" sz="2000" dirty="0" smtClean="0"/>
          </a:p>
          <a:p>
            <a:r>
              <a:rPr lang="hr-HR" sz="2000" dirty="0" smtClean="0"/>
              <a:t>Odgoj i obrazovanje za građansko društvo, međusobna pomoć i suradnja, prihvaćanje različitosti, prava pojedinca i prava djeteta na školovanje, borba protiv diskriminacije, volonterski rad.</a:t>
            </a:r>
            <a:endParaRPr lang="hr-HR" sz="2000" dirty="0"/>
          </a:p>
        </p:txBody>
      </p:sp>
      <p:pic>
        <p:nvPicPr>
          <p:cNvPr id="1026" name="Picture 2" descr="C:\Documents and Settings\Korisnik\My Documents\SLIKE\SLIKE MALI DOM\12-1-hand-hearts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t="4370" b="4370"/>
          <a:stretch>
            <a:fillRect/>
          </a:stretch>
        </p:blipFill>
        <p:spPr bwMode="auto">
          <a:xfrm>
            <a:off x="1043608" y="1484785"/>
            <a:ext cx="3024336" cy="2294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200" dirty="0" smtClean="0"/>
              <a:t>CILJEVI PROJEKTA</a:t>
            </a:r>
            <a:endParaRPr lang="hr-HR" sz="2200" dirty="0"/>
          </a:p>
        </p:txBody>
      </p:sp>
      <p:pic>
        <p:nvPicPr>
          <p:cNvPr id="6" name="Rezervirano mjesto slike 5" descr="family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6509" r="6509"/>
          <a:stretch>
            <a:fillRect/>
          </a:stretch>
        </p:blipFill>
        <p:spPr>
          <a:xfrm>
            <a:off x="838200" y="1143003"/>
            <a:ext cx="3085728" cy="2453816"/>
          </a:xfrm>
        </p:spPr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8200" y="3284984"/>
            <a:ext cx="4419600" cy="2277616"/>
          </a:xfrm>
        </p:spPr>
        <p:txBody>
          <a:bodyPr>
            <a:normAutofit/>
          </a:bodyPr>
          <a:lstStyle/>
          <a:p>
            <a:endParaRPr lang="hr-HR" sz="2000" dirty="0" smtClean="0"/>
          </a:p>
          <a:p>
            <a:endParaRPr lang="hr-HR" sz="2000" dirty="0" smtClean="0"/>
          </a:p>
          <a:p>
            <a:r>
              <a:rPr lang="hr-HR" sz="2000" dirty="0" smtClean="0"/>
              <a:t>Uočiti različite uvjete odrastanja i školovanja djece, razvijati kreativnost i svijest o poštivanju drugih kultura i običaja,  poticati empatiju i suosjećanje za potrebe drugih te darivanje.</a:t>
            </a:r>
          </a:p>
          <a:p>
            <a:r>
              <a:rPr lang="hr-HR" sz="2000" dirty="0" smtClean="0"/>
              <a:t>Osvijestiti zahvalnost za vlastite mogućnosti i uvjete života,  potaknuti na doprinos u lokalnoj zajednici.</a:t>
            </a:r>
          </a:p>
          <a:p>
            <a:endParaRPr lang="hr-HR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hr-HR" dirty="0" smtClean="0"/>
              <a:t>NAČINI REALIZACIJE PROJEKTA – FAZA PRIPREME</a:t>
            </a:r>
            <a:endParaRPr lang="hr-HR" dirty="0"/>
          </a:p>
        </p:txBody>
      </p:sp>
      <p:sp>
        <p:nvSpPr>
          <p:cNvPr id="9" name="Rezervirano mjesto teksta 8"/>
          <p:cNvSpPr>
            <a:spLocks noGrp="1"/>
          </p:cNvSpPr>
          <p:nvPr>
            <p:ph type="body" sz="half" idx="2"/>
          </p:nvPr>
        </p:nvSpPr>
        <p:spPr>
          <a:xfrm>
            <a:off x="838200" y="4725144"/>
            <a:ext cx="4525888" cy="837456"/>
          </a:xfrm>
        </p:spPr>
        <p:txBody>
          <a:bodyPr>
            <a:noAutofit/>
          </a:bodyPr>
          <a:lstStyle/>
          <a:p>
            <a:r>
              <a:rPr lang="hr-HR" sz="2000" dirty="0" smtClean="0"/>
              <a:t>Povezivanje putem društvene mreže, autorizacija i odabir sadržaja  za izradu uvodne prezentacije.</a:t>
            </a:r>
            <a:endParaRPr lang="hr-HR" sz="2000" dirty="0"/>
          </a:p>
        </p:txBody>
      </p:sp>
      <p:pic>
        <p:nvPicPr>
          <p:cNvPr id="26" name="Rezervirano mjesto slike 25"/>
          <p:cNvPicPr>
            <a:picLocks noGrp="1"/>
          </p:cNvPicPr>
          <p:nvPr>
            <p:ph type="pic" idx="1"/>
          </p:nvPr>
        </p:nvPicPr>
        <p:blipFill>
          <a:blip r:embed="rId2" cstate="print"/>
          <a:srcRect l="14495" r="14495"/>
          <a:stretch>
            <a:fillRect/>
          </a:stretch>
        </p:blipFill>
        <p:spPr bwMode="auto">
          <a:xfrm>
            <a:off x="838200" y="1124744"/>
            <a:ext cx="4419600" cy="3532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940152" y="1484784"/>
            <a:ext cx="2743200" cy="2629272"/>
          </a:xfrm>
        </p:spPr>
        <p:txBody>
          <a:bodyPr/>
          <a:lstStyle/>
          <a:p>
            <a:r>
              <a:rPr lang="hr-HR" dirty="0" smtClean="0"/>
              <a:t>NAČINI REALIZACIJE PROJEKTA – PLANIRANJE I PODJELA AKTIVNOSTI PREMA AFINITETU</a:t>
            </a:r>
            <a:endParaRPr lang="hr-HR" dirty="0"/>
          </a:p>
        </p:txBody>
      </p:sp>
      <p:pic>
        <p:nvPicPr>
          <p:cNvPr id="5" name="Rezervirano mjesto slike 4" descr="20150521_092605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2846" r="2846"/>
          <a:stretch>
            <a:fillRect/>
          </a:stretch>
        </p:blipFill>
        <p:spPr/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hr-HR" sz="2000" dirty="0" smtClean="0"/>
              <a:t>Skupine izvannastavnih aktivnosti RN, razredni odjeli 2. i 3. </a:t>
            </a:r>
            <a:r>
              <a:rPr lang="hr-HR" sz="2000" dirty="0" smtClean="0"/>
              <a:t>razreda, 5.b</a:t>
            </a:r>
            <a:endParaRPr lang="hr-H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400" dirty="0" smtClean="0"/>
              <a:t>Uvodna prezentacija za sudionike projekta</a:t>
            </a:r>
            <a:endParaRPr lang="hr-HR" sz="2400" dirty="0"/>
          </a:p>
        </p:txBody>
      </p:sp>
      <p:pic>
        <p:nvPicPr>
          <p:cNvPr id="4" name="Rezervirano mjesto sadržaja 3" descr="20150423_12070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984375" y="1447800"/>
            <a:ext cx="6400800" cy="48006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400" dirty="0" smtClean="0"/>
              <a:t>Motivacijski razgovori u grupama </a:t>
            </a:r>
            <a:endParaRPr lang="hr-HR" sz="2400" dirty="0"/>
          </a:p>
        </p:txBody>
      </p:sp>
      <p:pic>
        <p:nvPicPr>
          <p:cNvPr id="13" name="Rezervirano mjesto sadržaja 12" descr="image-d2da7c0fa60015a65a55374a318120355212d1a81ba9819934ceaf3a94c87e2f-V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514872" y="1524000"/>
            <a:ext cx="3498056" cy="4664075"/>
          </a:xfrm>
        </p:spPr>
      </p:pic>
      <p:pic>
        <p:nvPicPr>
          <p:cNvPr id="14" name="Rezervirano mjesto sadržaja 13" descr="20150423_121727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5356622" y="1524000"/>
            <a:ext cx="3498056" cy="4664075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400" dirty="0" smtClean="0"/>
              <a:t>Aktivnosti sa učenicima</a:t>
            </a:r>
            <a:endParaRPr lang="hr-HR" sz="2400" dirty="0"/>
          </a:p>
        </p:txBody>
      </p:sp>
      <p:pic>
        <p:nvPicPr>
          <p:cNvPr id="1026" name="Picture 2" descr="C:\Documents and Settings\Korisnik\My Documents\SLIKE\SLIKE MALI DOM\20150603_114750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2846" r="2846"/>
          <a:stretch>
            <a:fillRect/>
          </a:stretch>
        </p:blipFill>
        <p:spPr bwMode="auto">
          <a:prstGeom prst="rect">
            <a:avLst/>
          </a:prstGeom>
          <a:noFill/>
        </p:spPr>
      </p:pic>
      <p:sp>
        <p:nvSpPr>
          <p:cNvPr id="5" name="Rezervirano mjesto teksta 4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hr-HR" sz="2000" dirty="0" smtClean="0"/>
              <a:t>Likovna grupa (1.-4. razred</a:t>
            </a:r>
            <a:r>
              <a:rPr lang="hr-HR" sz="2000" dirty="0" smtClean="0"/>
              <a:t>)</a:t>
            </a:r>
          </a:p>
          <a:p>
            <a:pPr>
              <a:lnSpc>
                <a:spcPct val="100000"/>
              </a:lnSpc>
            </a:pPr>
            <a:r>
              <a:rPr lang="hr-HR" sz="2000" dirty="0" smtClean="0"/>
              <a:t>Tehnika: Tempera-flomaster</a:t>
            </a:r>
            <a:endParaRPr lang="hr-HR" sz="20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ij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Solsticij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ij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351</TotalTime>
  <Words>315</Words>
  <Application>Microsoft Office PowerPoint</Application>
  <PresentationFormat>Prikaz na zaslonu (4:3)</PresentationFormat>
  <Paragraphs>59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26</vt:i4>
      </vt:variant>
    </vt:vector>
  </HeadingPairs>
  <TitlesOfParts>
    <vt:vector size="27" baseType="lpstr">
      <vt:lpstr>Solsticij</vt:lpstr>
      <vt:lpstr>PRIJATELJI MALOG DOMA</vt:lpstr>
      <vt:lpstr>MALI DOM – sretna obitelj za siročad i napuštenu djecu</vt:lpstr>
      <vt:lpstr>OSNOVNA NAMJENA PROJEKTA</vt:lpstr>
      <vt:lpstr>CILJEVI PROJEKTA</vt:lpstr>
      <vt:lpstr>NAČINI REALIZACIJE PROJEKTA – FAZA PRIPREME</vt:lpstr>
      <vt:lpstr>NAČINI REALIZACIJE PROJEKTA – PLANIRANJE I PODJELA AKTIVNOSTI PREMA AFINITETU</vt:lpstr>
      <vt:lpstr>Uvodna prezentacija za sudionike projekta</vt:lpstr>
      <vt:lpstr>Motivacijski razgovori u grupama </vt:lpstr>
      <vt:lpstr>Aktivnosti sa učenicima</vt:lpstr>
      <vt:lpstr>Likovni rad za prijatelja – Rainbow of Happiness</vt:lpstr>
      <vt:lpstr>Likovni rad za prijatelja – Rainbow of Happiness</vt:lpstr>
      <vt:lpstr>AKTIVNOSTI SA UČENICIMA</vt:lpstr>
      <vt:lpstr>Moja slikovnica za prijatelja – Hello, This is Me!</vt:lpstr>
      <vt:lpstr>Moja slikovnica za prijatelja – Hello, This is Me!</vt:lpstr>
      <vt:lpstr>AKTIVNOSTI SA UČENICIMA</vt:lpstr>
      <vt:lpstr>Plesna koreografija - Happy</vt:lpstr>
      <vt:lpstr>Plesna koreografija – Kad si sretan</vt:lpstr>
      <vt:lpstr>AKTIVNOSTI SA UČENICIMA</vt:lpstr>
      <vt:lpstr>Pismo prijatelju</vt:lpstr>
      <vt:lpstr>PRIKUPLJANJE DONACIJA</vt:lpstr>
      <vt:lpstr>Poklon paket za djecu </vt:lpstr>
      <vt:lpstr>Interes djece i roditelja zadovoljstvo sudionika i raspon aktivnosti prikupljeni iznos donacije dojmovi djece i volontera malog doma</vt:lpstr>
      <vt:lpstr>Paket za nas </vt:lpstr>
      <vt:lpstr>Slajd 24</vt:lpstr>
      <vt:lpstr>Prijateljstvo koje se nastavlja…</vt:lpstr>
      <vt:lpstr>HVALA VAM DO NEBA NA DONACIJI PRIJATELJSTVA! I HVALA ŠTO ĆETE NOSEĆI NARUKVICE ŠIRITI PRIČU O OVOJ MISIJI!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cp:lastModifiedBy>Pedagog</cp:lastModifiedBy>
  <cp:revision>57</cp:revision>
  <dcterms:modified xsi:type="dcterms:W3CDTF">2015-12-17T11:24:10Z</dcterms:modified>
</cp:coreProperties>
</file>